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69" r:id="rId4"/>
    <p:sldMasterId id="2147483778" r:id="rId5"/>
    <p:sldMasterId id="2147483668" r:id="rId6"/>
  </p:sldMasterIdLst>
  <p:notesMasterIdLst>
    <p:notesMasterId r:id="rId35"/>
  </p:notesMasterIdLst>
  <p:handoutMasterIdLst>
    <p:handoutMasterId r:id="rId36"/>
  </p:handoutMasterIdLst>
  <p:sldIdLst>
    <p:sldId id="273" r:id="rId7"/>
    <p:sldId id="274" r:id="rId8"/>
    <p:sldId id="286" r:id="rId9"/>
    <p:sldId id="287" r:id="rId10"/>
    <p:sldId id="288" r:id="rId11"/>
    <p:sldId id="290" r:id="rId12"/>
    <p:sldId id="291" r:id="rId13"/>
    <p:sldId id="292" r:id="rId14"/>
    <p:sldId id="294" r:id="rId15"/>
    <p:sldId id="295" r:id="rId16"/>
    <p:sldId id="296" r:id="rId17"/>
    <p:sldId id="297" r:id="rId18"/>
    <p:sldId id="298" r:id="rId19"/>
    <p:sldId id="299" r:id="rId20"/>
    <p:sldId id="300" r:id="rId21"/>
    <p:sldId id="301" r:id="rId22"/>
    <p:sldId id="302" r:id="rId23"/>
    <p:sldId id="303" r:id="rId24"/>
    <p:sldId id="289" r:id="rId25"/>
    <p:sldId id="306" r:id="rId26"/>
    <p:sldId id="307" r:id="rId27"/>
    <p:sldId id="308" r:id="rId28"/>
    <p:sldId id="309" r:id="rId29"/>
    <p:sldId id="310" r:id="rId30"/>
    <p:sldId id="311" r:id="rId31"/>
    <p:sldId id="312" r:id="rId32"/>
    <p:sldId id="313" r:id="rId33"/>
    <p:sldId id="277" r:id="rId3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9" autoAdjust="0"/>
    <p:restoredTop sz="94654" autoAdjust="0"/>
  </p:normalViewPr>
  <p:slideViewPr>
    <p:cSldViewPr snapToGrid="0" snapToObjects="1">
      <p:cViewPr>
        <p:scale>
          <a:sx n="100" d="100"/>
          <a:sy n="100" d="100"/>
        </p:scale>
        <p:origin x="-69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6/5/2014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dirty="0"/>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4D1334-C0DA-417B-A8AE-6AD03591FCBE}" type="datetimeFigureOut">
              <a:rPr lang="en-US" smtClean="0"/>
              <a:t>6/5/2014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C9B2F-18E3-40E8-A823-F2150172A287}" type="slidenum">
              <a:rPr lang="en-US" smtClean="0"/>
              <a:t>‹#›</a:t>
            </a:fld>
            <a:endParaRPr lang="en-US"/>
          </a:p>
        </p:txBody>
      </p:sp>
    </p:spTree>
    <p:extLst>
      <p:ext uri="{BB962C8B-B14F-4D97-AF65-F5344CB8AC3E}">
        <p14:creationId xmlns:p14="http://schemas.microsoft.com/office/powerpoint/2010/main" val="396997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265143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2327338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 name="Picture 13" descr="back_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9.png"/><Relationship Id="rId5" Type="http://schemas.openxmlformats.org/officeDocument/2006/relationships/slideLayout" Target="../slideLayouts/slideLayout17.xml"/><Relationship Id="rId10" Type="http://schemas.openxmlformats.org/officeDocument/2006/relationships/theme" Target="../theme/theme5.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0" name="Picture 9" desc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1" name="Picture 10"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8" name="Picture 7" descr="logo.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1" name="Picture 10" descr="logo.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6/5/2014</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programmerbuddy.blogspot.com/" TargetMode="External"/><Relationship Id="rId2" Type="http://schemas.openxmlformats.org/officeDocument/2006/relationships/image" Target="../media/image35.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E2E Testing &amp; CSS Regression Testing of SPA</a:t>
            </a:r>
            <a:endParaRPr lang="en-US" dirty="0"/>
          </a:p>
        </p:txBody>
      </p:sp>
      <p:pic>
        <p:nvPicPr>
          <p:cNvPr id="5" name="Picture 4"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927100"/>
            <a:ext cx="1417319" cy="787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 Too slow in implementation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571" y="2207571"/>
            <a:ext cx="3342857" cy="2442857"/>
          </a:xfrm>
          <a:prstGeom prst="rect">
            <a:avLst/>
          </a:prstGeom>
        </p:spPr>
      </p:pic>
    </p:spTree>
    <p:extLst>
      <p:ext uri="{BB962C8B-B14F-4D97-AF65-F5344CB8AC3E}">
        <p14:creationId xmlns:p14="http://schemas.microsoft.com/office/powerpoint/2010/main" val="1487157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Angel came in his dreams..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576387"/>
            <a:ext cx="3048000"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5" y="3729037"/>
            <a:ext cx="1352550" cy="2105025"/>
          </a:xfrm>
          <a:prstGeom prst="rect">
            <a:avLst/>
          </a:prstGeom>
        </p:spPr>
      </p:pic>
    </p:spTree>
    <p:extLst>
      <p:ext uri="{BB962C8B-B14F-4D97-AF65-F5344CB8AC3E}">
        <p14:creationId xmlns:p14="http://schemas.microsoft.com/office/powerpoint/2010/main" val="1775057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 a solution!!What Tom did?</a:t>
            </a:r>
          </a:p>
        </p:txBody>
      </p:sp>
      <p:sp>
        <p:nvSpPr>
          <p:cNvPr id="6" name="TextBox 5"/>
          <p:cNvSpPr txBox="1"/>
          <p:nvPr/>
        </p:nvSpPr>
        <p:spPr>
          <a:xfrm>
            <a:off x="1657350" y="2228850"/>
            <a:ext cx="2056973" cy="461665"/>
          </a:xfrm>
          <a:prstGeom prst="rect">
            <a:avLst/>
          </a:prstGeom>
          <a:noFill/>
        </p:spPr>
        <p:txBody>
          <a:bodyPr wrap="none" rtlCol="0">
            <a:spAutoFit/>
          </a:bodyPr>
          <a:lstStyle/>
          <a:p>
            <a:pPr marL="285750" indent="-285750">
              <a:buFont typeface="Arial" pitchFamily="34" charset="0"/>
              <a:buChar char="•"/>
            </a:pPr>
            <a:r>
              <a:rPr lang="en-US" sz="2400" dirty="0">
                <a:latin typeface="Sapient Centro Slab" pitchFamily="50" charset="0"/>
              </a:rPr>
              <a:t>Added </a:t>
            </a:r>
            <a:r>
              <a:rPr lang="en-US" sz="2400" dirty="0" smtClean="0">
                <a:latin typeface="Sapient Centro Slab" pitchFamily="50" charset="0"/>
              </a:rPr>
              <a:t>tests</a:t>
            </a:r>
          </a:p>
        </p:txBody>
      </p:sp>
      <p:sp>
        <p:nvSpPr>
          <p:cNvPr id="8" name="TextBox 7"/>
          <p:cNvSpPr txBox="1"/>
          <p:nvPr/>
        </p:nvSpPr>
        <p:spPr>
          <a:xfrm>
            <a:off x="1679530" y="2691884"/>
            <a:ext cx="2238498" cy="430887"/>
          </a:xfrm>
          <a:prstGeom prst="rect">
            <a:avLst/>
          </a:prstGeom>
          <a:noFill/>
        </p:spPr>
        <p:txBody>
          <a:bodyPr wrap="none" rtlCol="0">
            <a:spAutoFit/>
          </a:bodyPr>
          <a:lstStyle/>
          <a:p>
            <a:pPr marL="285750" indent="-285750">
              <a:buFont typeface="Arial" pitchFamily="34" charset="0"/>
              <a:buChar char="•"/>
            </a:pPr>
            <a:r>
              <a:rPr lang="en-US" sz="2200" dirty="0" smtClean="0">
                <a:latin typeface="Sapient Centro Slab" pitchFamily="50" charset="0"/>
              </a:rPr>
              <a:t>How</a:t>
            </a:r>
            <a:r>
              <a:rPr lang="en-US" sz="2200" dirty="0">
                <a:latin typeface="Sapient Centro Slab" pitchFamily="50" charset="0"/>
              </a:rPr>
              <a:t>? Lets see</a:t>
            </a:r>
          </a:p>
        </p:txBody>
      </p:sp>
    </p:spTree>
    <p:extLst>
      <p:ext uri="{BB962C8B-B14F-4D97-AF65-F5344CB8AC3E}">
        <p14:creationId xmlns:p14="http://schemas.microsoft.com/office/powerpoint/2010/main" val="161914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1514475"/>
            <a:ext cx="3467100" cy="3829050"/>
          </a:xfrm>
          <a:prstGeom prst="rect">
            <a:avLst/>
          </a:prstGeom>
        </p:spPr>
      </p:pic>
    </p:spTree>
    <p:extLst>
      <p:ext uri="{BB962C8B-B14F-4D97-AF65-F5344CB8AC3E}">
        <p14:creationId xmlns:p14="http://schemas.microsoft.com/office/powerpoint/2010/main" val="1078656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E2E testing?</a:t>
            </a:r>
            <a:endParaRPr lang="en-US" dirty="0"/>
          </a:p>
        </p:txBody>
      </p:sp>
      <p:sp>
        <p:nvSpPr>
          <p:cNvPr id="3" name="TextBox 2"/>
          <p:cNvSpPr txBox="1"/>
          <p:nvPr/>
        </p:nvSpPr>
        <p:spPr>
          <a:xfrm>
            <a:off x="1895475" y="2600325"/>
            <a:ext cx="6970178" cy="461665"/>
          </a:xfrm>
          <a:prstGeom prst="rect">
            <a:avLst/>
          </a:prstGeom>
          <a:noFill/>
        </p:spPr>
        <p:txBody>
          <a:bodyPr wrap="none" rtlCol="0">
            <a:spAutoFit/>
          </a:bodyPr>
          <a:lstStyle/>
          <a:p>
            <a:r>
              <a:rPr lang="en-US" sz="2400" dirty="0">
                <a:latin typeface="Sapient Centro Slab" pitchFamily="50" charset="0"/>
              </a:rPr>
              <a:t>Simulates a real user interacting with the system.</a:t>
            </a:r>
          </a:p>
        </p:txBody>
      </p:sp>
    </p:spTree>
    <p:extLst>
      <p:ext uri="{BB962C8B-B14F-4D97-AF65-F5344CB8AC3E}">
        <p14:creationId xmlns:p14="http://schemas.microsoft.com/office/powerpoint/2010/main" val="216433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smtClean="0"/>
              <a:t>End-to-END</a:t>
            </a:r>
            <a:r>
              <a:rPr lang="en-US" dirty="0" smtClean="0"/>
              <a:t> </a:t>
            </a:r>
            <a:r>
              <a:rPr lang="en-US" dirty="0"/>
              <a:t>test?</a:t>
            </a:r>
          </a:p>
        </p:txBody>
      </p:sp>
      <p:sp>
        <p:nvSpPr>
          <p:cNvPr id="3" name="TextBox 2"/>
          <p:cNvSpPr txBox="1"/>
          <p:nvPr/>
        </p:nvSpPr>
        <p:spPr>
          <a:xfrm>
            <a:off x="1057275" y="1285874"/>
            <a:ext cx="5181996" cy="384721"/>
          </a:xfrm>
          <a:prstGeom prst="rect">
            <a:avLst/>
          </a:prstGeom>
          <a:noFill/>
        </p:spPr>
        <p:txBody>
          <a:bodyPr wrap="none" rtlCol="0">
            <a:spAutoFit/>
          </a:bodyPr>
          <a:lstStyle/>
          <a:p>
            <a:r>
              <a:rPr lang="en-US" sz="1900" dirty="0">
                <a:latin typeface="Sapient Centro Slab" pitchFamily="50" charset="0"/>
              </a:rPr>
              <a:t>User testing is expensive and time-consuming</a:t>
            </a:r>
            <a:r>
              <a:rPr lang="en-US" sz="1900" dirty="0" smtClean="0">
                <a:latin typeface="Sapient Centro Slab" pitchFamily="50" charset="0"/>
              </a:rPr>
              <a:t>.</a:t>
            </a:r>
          </a:p>
        </p:txBody>
      </p:sp>
      <p:sp>
        <p:nvSpPr>
          <p:cNvPr id="4" name="TextBox 3"/>
          <p:cNvSpPr txBox="1"/>
          <p:nvPr/>
        </p:nvSpPr>
        <p:spPr>
          <a:xfrm>
            <a:off x="1095375" y="1807606"/>
            <a:ext cx="6942106" cy="969496"/>
          </a:xfrm>
          <a:prstGeom prst="rect">
            <a:avLst/>
          </a:prstGeom>
          <a:noFill/>
        </p:spPr>
        <p:txBody>
          <a:bodyPr wrap="square" rtlCol="0">
            <a:spAutoFit/>
          </a:bodyPr>
          <a:lstStyle/>
          <a:p>
            <a:r>
              <a:rPr lang="en-US" sz="1900" dirty="0">
                <a:latin typeface="Sapient Centro Slab" pitchFamily="50" charset="0"/>
              </a:rPr>
              <a:t>End-to-end tests can be helpful for identifying or </a:t>
            </a:r>
            <a:endParaRPr lang="en-US" sz="1900" dirty="0" smtClean="0">
              <a:latin typeface="Sapient Centro Slab" pitchFamily="50" charset="0"/>
            </a:endParaRPr>
          </a:p>
          <a:p>
            <a:r>
              <a:rPr lang="en-US" sz="1900" dirty="0">
                <a:latin typeface="Sapient Centro Slab" pitchFamily="50" charset="0"/>
              </a:rPr>
              <a:t> </a:t>
            </a:r>
            <a:r>
              <a:rPr lang="en-US" sz="1900" dirty="0" smtClean="0">
                <a:latin typeface="Sapient Centro Slab" pitchFamily="50" charset="0"/>
              </a:rPr>
              <a:t>      reproducing </a:t>
            </a:r>
            <a:r>
              <a:rPr lang="en-US" sz="1900" dirty="0">
                <a:latin typeface="Sapient Centro Slab" pitchFamily="50" charset="0"/>
              </a:rPr>
              <a:t>quirks that are not caught by integration or unit testing.</a:t>
            </a:r>
            <a:endParaRPr lang="en-US" sz="1900" dirty="0" smtClean="0">
              <a:latin typeface="Sapient Centro Slab" pitchFamily="50" charset="0"/>
            </a:endParaRPr>
          </a:p>
        </p:txBody>
      </p:sp>
      <p:sp>
        <p:nvSpPr>
          <p:cNvPr id="5" name="Title 1"/>
          <p:cNvSpPr txBox="1">
            <a:spLocks/>
          </p:cNvSpPr>
          <p:nvPr/>
        </p:nvSpPr>
        <p:spPr>
          <a:xfrm>
            <a:off x="379476" y="3196844"/>
            <a:ext cx="8165592" cy="423193"/>
          </a:xfrm>
          <a:prstGeom prst="rect">
            <a:avLst/>
          </a:prstGeom>
        </p:spPr>
        <p:txBody>
          <a:bodyPr vert="horz" lIns="0" tIns="0" rIns="0" bIns="0" rtlCol="0" anchor="b">
            <a:noAutofit/>
          </a:bodyPr>
          <a:lstStyle>
            <a:lvl1pPr algn="l" defTabSz="457200" rtl="0" eaLnBrk="1" latinLnBrk="0" hangingPunct="1">
              <a:lnSpc>
                <a:spcPct val="90000"/>
              </a:lnSpc>
              <a:spcBef>
                <a:spcPct val="0"/>
              </a:spcBef>
              <a:buNone/>
              <a:defRPr sz="3000" b="0" i="0" kern="1200" baseline="0">
                <a:solidFill>
                  <a:schemeClr val="tx2"/>
                </a:solidFill>
                <a:latin typeface="Sapient Centro Slab"/>
                <a:ea typeface="+mj-ea"/>
                <a:cs typeface="Sapient Centro Slab"/>
              </a:defRPr>
            </a:lvl1pPr>
          </a:lstStyle>
          <a:p>
            <a:r>
              <a:rPr lang="en-US" dirty="0" smtClean="0"/>
              <a:t>Why </a:t>
            </a:r>
            <a:r>
              <a:rPr lang="en-US" dirty="0"/>
              <a:t>Not End-to-End Test?</a:t>
            </a:r>
          </a:p>
        </p:txBody>
      </p:sp>
      <p:sp>
        <p:nvSpPr>
          <p:cNvPr id="6" name="TextBox 5"/>
          <p:cNvSpPr txBox="1"/>
          <p:nvPr/>
        </p:nvSpPr>
        <p:spPr>
          <a:xfrm>
            <a:off x="1095375" y="4152899"/>
            <a:ext cx="5858399" cy="384721"/>
          </a:xfrm>
          <a:prstGeom prst="rect">
            <a:avLst/>
          </a:prstGeom>
          <a:noFill/>
        </p:spPr>
        <p:txBody>
          <a:bodyPr wrap="none" rtlCol="0">
            <a:spAutoFit/>
          </a:bodyPr>
          <a:lstStyle/>
          <a:p>
            <a:r>
              <a:rPr lang="en-US" sz="1900" dirty="0">
                <a:latin typeface="Sapient Centro Slab" pitchFamily="50" charset="0"/>
              </a:rPr>
              <a:t>Tests tend to be more </a:t>
            </a:r>
            <a:r>
              <a:rPr lang="en-US" sz="1900" b="1" dirty="0" smtClean="0">
                <a:latin typeface="Sapient Centro Slab" pitchFamily="50" charset="0"/>
              </a:rPr>
              <a:t>brittle</a:t>
            </a:r>
            <a:r>
              <a:rPr lang="en-US" sz="1900" dirty="0" smtClean="0">
                <a:latin typeface="Sapient Centro Slab" pitchFamily="50" charset="0"/>
              </a:rPr>
              <a:t>, </a:t>
            </a:r>
            <a:r>
              <a:rPr lang="en-US" sz="1900" dirty="0">
                <a:latin typeface="Sapient Centro Slab" pitchFamily="50" charset="0"/>
              </a:rPr>
              <a:t>and </a:t>
            </a:r>
            <a:r>
              <a:rPr lang="en-US" sz="1900" b="1" dirty="0" smtClean="0">
                <a:latin typeface="Sapient Centro Slab" pitchFamily="50" charset="0"/>
              </a:rPr>
              <a:t>difficult</a:t>
            </a:r>
            <a:r>
              <a:rPr lang="en-US" sz="1900" dirty="0" smtClean="0">
                <a:latin typeface="Sapient Centro Slab" pitchFamily="50" charset="0"/>
              </a:rPr>
              <a:t> </a:t>
            </a:r>
            <a:r>
              <a:rPr lang="en-US" sz="1900" dirty="0">
                <a:latin typeface="Sapient Centro Slab" pitchFamily="50" charset="0"/>
              </a:rPr>
              <a:t>to write.</a:t>
            </a:r>
            <a:endParaRPr lang="en-US" sz="1900" dirty="0" smtClean="0">
              <a:latin typeface="Sapient Centro Slab" pitchFamily="50" charset="0"/>
            </a:endParaRPr>
          </a:p>
        </p:txBody>
      </p:sp>
      <p:sp>
        <p:nvSpPr>
          <p:cNvPr id="7" name="TextBox 6"/>
          <p:cNvSpPr txBox="1"/>
          <p:nvPr/>
        </p:nvSpPr>
        <p:spPr>
          <a:xfrm>
            <a:off x="1133475" y="4674631"/>
            <a:ext cx="6942106" cy="384721"/>
          </a:xfrm>
          <a:prstGeom prst="rect">
            <a:avLst/>
          </a:prstGeom>
          <a:noFill/>
        </p:spPr>
        <p:txBody>
          <a:bodyPr wrap="square" rtlCol="0">
            <a:spAutoFit/>
          </a:bodyPr>
          <a:lstStyle/>
          <a:p>
            <a:r>
              <a:rPr lang="en-US" sz="1900" dirty="0">
                <a:latin typeface="Sapient Centro Slab" pitchFamily="50" charset="0"/>
              </a:rPr>
              <a:t>Testing </a:t>
            </a:r>
            <a:r>
              <a:rPr lang="en-US" sz="1900" b="1" dirty="0" smtClean="0">
                <a:latin typeface="Sapient Centro Slab" pitchFamily="50" charset="0"/>
              </a:rPr>
              <a:t>asynchronous</a:t>
            </a:r>
            <a:r>
              <a:rPr lang="en-US" sz="1900" dirty="0" smtClean="0">
                <a:latin typeface="Sapient Centro Slab" pitchFamily="50" charset="0"/>
              </a:rPr>
              <a:t> </a:t>
            </a:r>
            <a:r>
              <a:rPr lang="en-US" sz="1900" dirty="0">
                <a:latin typeface="Sapient Centro Slab" pitchFamily="50" charset="0"/>
              </a:rPr>
              <a:t>applications can be difficult.</a:t>
            </a:r>
            <a:endParaRPr lang="en-US" sz="1900" dirty="0" smtClean="0">
              <a:latin typeface="Sapient Centro Slab" pitchFamily="50" charset="0"/>
            </a:endParaRPr>
          </a:p>
        </p:txBody>
      </p:sp>
      <p:sp>
        <p:nvSpPr>
          <p:cNvPr id="8" name="TextBox 7"/>
          <p:cNvSpPr txBox="1"/>
          <p:nvPr/>
        </p:nvSpPr>
        <p:spPr>
          <a:xfrm>
            <a:off x="1285875" y="5255060"/>
            <a:ext cx="6942106" cy="384721"/>
          </a:xfrm>
          <a:prstGeom prst="rect">
            <a:avLst/>
          </a:prstGeom>
          <a:noFill/>
        </p:spPr>
        <p:txBody>
          <a:bodyPr wrap="square" rtlCol="0">
            <a:spAutoFit/>
          </a:bodyPr>
          <a:lstStyle/>
          <a:p>
            <a:r>
              <a:rPr lang="en-US" sz="1900" b="1" dirty="0">
                <a:latin typeface="Sapient Centro Slab" pitchFamily="50" charset="0"/>
              </a:rPr>
              <a:t>Protractor tries to address these pitfalls.</a:t>
            </a:r>
            <a:endParaRPr lang="en-US" sz="1900" b="1" dirty="0" smtClean="0">
              <a:latin typeface="Sapient Centro Slab" pitchFamily="50" charset="0"/>
            </a:endParaRPr>
          </a:p>
        </p:txBody>
      </p:sp>
    </p:spTree>
    <p:extLst>
      <p:ext uri="{BB962C8B-B14F-4D97-AF65-F5344CB8AC3E}">
        <p14:creationId xmlns:p14="http://schemas.microsoft.com/office/powerpoint/2010/main" val="41574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Protractor?</a:t>
            </a:r>
            <a:endParaRPr lang="en-US" dirty="0"/>
          </a:p>
        </p:txBody>
      </p:sp>
      <p:sp>
        <p:nvSpPr>
          <p:cNvPr id="4" name="TextBox 3"/>
          <p:cNvSpPr txBox="1"/>
          <p:nvPr/>
        </p:nvSpPr>
        <p:spPr>
          <a:xfrm>
            <a:off x="1095375" y="1807606"/>
            <a:ext cx="6942106" cy="461665"/>
          </a:xfrm>
          <a:prstGeom prst="rect">
            <a:avLst/>
          </a:prstGeom>
          <a:noFill/>
        </p:spPr>
        <p:txBody>
          <a:bodyPr wrap="square" rtlCol="0">
            <a:spAutoFit/>
          </a:bodyPr>
          <a:lstStyle/>
          <a:p>
            <a:r>
              <a:rPr lang="en-US" sz="2400" dirty="0" smtClean="0">
                <a:latin typeface="SapientSansBold" pitchFamily="2" charset="0"/>
              </a:rPr>
              <a:t>SELENIUM</a:t>
            </a:r>
          </a:p>
        </p:txBody>
      </p:sp>
      <p:sp>
        <p:nvSpPr>
          <p:cNvPr id="6" name="TextBox 5"/>
          <p:cNvSpPr txBox="1"/>
          <p:nvPr/>
        </p:nvSpPr>
        <p:spPr>
          <a:xfrm>
            <a:off x="1095375" y="4152899"/>
            <a:ext cx="5524526" cy="461665"/>
          </a:xfrm>
          <a:prstGeom prst="rect">
            <a:avLst/>
          </a:prstGeom>
          <a:noFill/>
        </p:spPr>
        <p:txBody>
          <a:bodyPr wrap="none" rtlCol="0">
            <a:spAutoFit/>
          </a:bodyPr>
          <a:lstStyle/>
          <a:p>
            <a:r>
              <a:rPr lang="en-US" sz="2400" dirty="0" smtClean="0">
                <a:latin typeface="SapientSansBold" pitchFamily="2" charset="0"/>
              </a:rPr>
              <a:t>ANGULAR SPECIFIC FUNCTIONALITIES</a:t>
            </a:r>
          </a:p>
        </p:txBody>
      </p:sp>
      <p:sp>
        <p:nvSpPr>
          <p:cNvPr id="8" name="TextBox 7"/>
          <p:cNvSpPr txBox="1"/>
          <p:nvPr/>
        </p:nvSpPr>
        <p:spPr>
          <a:xfrm>
            <a:off x="1657350" y="2609850"/>
            <a:ext cx="348172" cy="461665"/>
          </a:xfrm>
          <a:prstGeom prst="rect">
            <a:avLst/>
          </a:prstGeom>
          <a:noFill/>
        </p:spPr>
        <p:txBody>
          <a:bodyPr wrap="none" rtlCol="0">
            <a:spAutoFit/>
          </a:bodyPr>
          <a:lstStyle/>
          <a:p>
            <a:r>
              <a:rPr lang="en-US" sz="2400" dirty="0" smtClean="0">
                <a:latin typeface="SapientSansBold" pitchFamily="2" charset="0"/>
              </a:rPr>
              <a:t>+</a:t>
            </a:r>
            <a:endParaRPr lang="en-US" sz="2400" dirty="0">
              <a:latin typeface="SapientSansBold" pitchFamily="2" charset="0"/>
            </a:endParaRPr>
          </a:p>
        </p:txBody>
      </p:sp>
      <p:sp>
        <p:nvSpPr>
          <p:cNvPr id="9" name="TextBox 8"/>
          <p:cNvSpPr txBox="1"/>
          <p:nvPr/>
        </p:nvSpPr>
        <p:spPr>
          <a:xfrm>
            <a:off x="1095375" y="2979182"/>
            <a:ext cx="7056406" cy="461665"/>
          </a:xfrm>
          <a:prstGeom prst="rect">
            <a:avLst/>
          </a:prstGeom>
          <a:noFill/>
        </p:spPr>
        <p:txBody>
          <a:bodyPr wrap="square" rtlCol="0">
            <a:spAutoFit/>
          </a:bodyPr>
          <a:lstStyle/>
          <a:p>
            <a:r>
              <a:rPr lang="en-US" sz="2400" dirty="0" smtClean="0">
                <a:latin typeface="SapientSansBold" pitchFamily="2" charset="0"/>
              </a:rPr>
              <a:t>JASMINE</a:t>
            </a:r>
          </a:p>
        </p:txBody>
      </p:sp>
      <p:sp>
        <p:nvSpPr>
          <p:cNvPr id="10" name="TextBox 9"/>
          <p:cNvSpPr txBox="1"/>
          <p:nvPr/>
        </p:nvSpPr>
        <p:spPr>
          <a:xfrm>
            <a:off x="1657350" y="3591967"/>
            <a:ext cx="348172" cy="461665"/>
          </a:xfrm>
          <a:prstGeom prst="rect">
            <a:avLst/>
          </a:prstGeom>
          <a:noFill/>
        </p:spPr>
        <p:txBody>
          <a:bodyPr wrap="none" rtlCol="0">
            <a:spAutoFit/>
          </a:bodyPr>
          <a:lstStyle/>
          <a:p>
            <a:r>
              <a:rPr lang="en-US" sz="2400" dirty="0" smtClean="0">
                <a:latin typeface="SapientSansBold" pitchFamily="2" charset="0"/>
              </a:rPr>
              <a:t>+</a:t>
            </a:r>
            <a:endParaRPr lang="en-US" sz="2400" dirty="0">
              <a:latin typeface="SapientSansBold" pitchFamily="2" charset="0"/>
            </a:endParaRPr>
          </a:p>
        </p:txBody>
      </p:sp>
    </p:spTree>
    <p:extLst>
      <p:ext uri="{BB962C8B-B14F-4D97-AF65-F5344CB8AC3E}">
        <p14:creationId xmlns:p14="http://schemas.microsoft.com/office/powerpoint/2010/main" val="15032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Test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1828800"/>
            <a:ext cx="43719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2334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Locators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047750"/>
            <a:ext cx="815340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393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93775" y="3066117"/>
            <a:ext cx="6202299" cy="423193"/>
          </a:xfrm>
        </p:spPr>
        <p:txBody>
          <a:bodyPr/>
          <a:lstStyle/>
          <a:p>
            <a:r>
              <a:rPr lang="en-US" dirty="0" smtClean="0"/>
              <a:t>BACK TO OUR STORY</a:t>
            </a:r>
            <a:endParaRPr lang="en-US" dirty="0"/>
          </a:p>
        </p:txBody>
      </p:sp>
    </p:spTree>
    <p:extLst>
      <p:ext uri="{BB962C8B-B14F-4D97-AF65-F5344CB8AC3E}">
        <p14:creationId xmlns:p14="http://schemas.microsoft.com/office/powerpoint/2010/main" val="3243211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a:t>
            </a:r>
            <a:r>
              <a:rPr lang="en-US" dirty="0" err="1"/>
              <a:t>Rajnikanth</a:t>
            </a:r>
            <a:r>
              <a:rPr lang="en-US" dirty="0"/>
              <a:t> update </a:t>
            </a:r>
            <a:r>
              <a:rPr lang="en-US" dirty="0" err="1"/>
              <a:t>facebook</a:t>
            </a:r>
            <a:r>
              <a:rPr lang="en-US" dirty="0"/>
              <a:t> status of his new movie?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our story</a:t>
            </a:r>
          </a:p>
        </p:txBody>
      </p:sp>
      <p:sp>
        <p:nvSpPr>
          <p:cNvPr id="3" name="TextBox 2"/>
          <p:cNvSpPr txBox="1"/>
          <p:nvPr/>
        </p:nvSpPr>
        <p:spPr>
          <a:xfrm>
            <a:off x="1285875" y="1504950"/>
            <a:ext cx="4505592" cy="430887"/>
          </a:xfrm>
          <a:prstGeom prst="rect">
            <a:avLst/>
          </a:prstGeom>
          <a:noFill/>
        </p:spPr>
        <p:txBody>
          <a:bodyPr wrap="none" rtlCol="0">
            <a:spAutoFit/>
          </a:bodyPr>
          <a:lstStyle/>
          <a:p>
            <a:r>
              <a:rPr lang="en-US" dirty="0"/>
              <a:t>A new member </a:t>
            </a:r>
            <a:r>
              <a:rPr lang="en-US" sz="2200" dirty="0">
                <a:latin typeface="Sapient Centro Slab" pitchFamily="50" charset="0"/>
              </a:rPr>
              <a:t>comes</a:t>
            </a:r>
            <a:r>
              <a:rPr lang="en-US" dirty="0"/>
              <a:t> to the team - </a:t>
            </a:r>
            <a:r>
              <a:rPr lang="en-US" b="1" dirty="0" err="1"/>
              <a:t>Toodles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523" y="2076450"/>
            <a:ext cx="2857500" cy="2286000"/>
          </a:xfrm>
          <a:prstGeom prst="rect">
            <a:avLst/>
          </a:prstGeom>
        </p:spPr>
      </p:pic>
    </p:spTree>
    <p:extLst>
      <p:ext uri="{BB962C8B-B14F-4D97-AF65-F5344CB8AC3E}">
        <p14:creationId xmlns:p14="http://schemas.microsoft.com/office/powerpoint/2010/main" val="840416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285750" indent="-285750">
              <a:buFont typeface="Arial" pitchFamily="34" charset="0"/>
              <a:buChar char="•"/>
            </a:pPr>
            <a:r>
              <a:rPr lang="en-US" sz="2000" dirty="0" err="1"/>
              <a:t>Toodles</a:t>
            </a:r>
            <a:r>
              <a:rPr lang="en-US" sz="2000" dirty="0"/>
              <a:t> is a </a:t>
            </a:r>
            <a:r>
              <a:rPr lang="en-US" sz="2000" dirty="0" smtClean="0"/>
              <a:t>fresher</a:t>
            </a:r>
          </a:p>
          <a:p>
            <a:pPr marL="285750" indent="-285750">
              <a:buFont typeface="Arial" pitchFamily="34" charset="0"/>
              <a:buChar char="•"/>
            </a:pPr>
            <a:r>
              <a:rPr lang="en-US" sz="2000" dirty="0"/>
              <a:t>Got the task to update </a:t>
            </a:r>
            <a:r>
              <a:rPr lang="en-US" sz="2000" dirty="0" smtClean="0"/>
              <a:t>existing functionality                           </a:t>
            </a:r>
            <a:endParaRPr lang="en-US" sz="2000" dirty="0"/>
          </a:p>
          <a:p>
            <a:pPr marL="285750" indent="-285750">
              <a:buFont typeface="Arial" pitchFamily="34" charset="0"/>
              <a:buChar char="•"/>
            </a:pPr>
            <a:r>
              <a:rPr lang="en-US" sz="2000" dirty="0"/>
              <a:t>Sent to Tom for review</a:t>
            </a: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792" y="3429000"/>
            <a:ext cx="4285715" cy="1295238"/>
          </a:xfrm>
          <a:prstGeom prst="rect">
            <a:avLst/>
          </a:prstGeom>
        </p:spPr>
      </p:pic>
    </p:spTree>
    <p:extLst>
      <p:ext uri="{BB962C8B-B14F-4D97-AF65-F5344CB8AC3E}">
        <p14:creationId xmlns:p14="http://schemas.microsoft.com/office/powerpoint/2010/main" val="391217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939419"/>
            <a:ext cx="8165592" cy="423193"/>
          </a:xfrm>
        </p:spPr>
        <p:txBody>
          <a:bodyPr/>
          <a:lstStyle/>
          <a:p>
            <a:r>
              <a:rPr lang="en-US" dirty="0"/>
              <a:t>Like Humans, </a:t>
            </a:r>
            <a:r>
              <a:rPr lang="en-US" dirty="0" smtClean="0"/>
              <a:t/>
            </a:r>
            <a:br>
              <a:rPr lang="en-US" dirty="0" smtClean="0"/>
            </a:br>
            <a:r>
              <a:rPr lang="en-US" dirty="0"/>
              <a:t>	</a:t>
            </a:r>
            <a:r>
              <a:rPr lang="en-US" dirty="0" smtClean="0"/>
              <a:t>Jerry </a:t>
            </a:r>
            <a:r>
              <a:rPr lang="en-US" dirty="0"/>
              <a:t>also make mistakes often and the </a:t>
            </a:r>
            <a:r>
              <a:rPr lang="en-US" dirty="0" smtClean="0"/>
              <a:t>				priorities </a:t>
            </a:r>
            <a:r>
              <a:rPr lang="en-US" dirty="0"/>
              <a:t>changes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 y="1790700"/>
            <a:ext cx="3048000" cy="2286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387" y="1790700"/>
            <a:ext cx="3533775" cy="2571750"/>
          </a:xfrm>
          <a:prstGeom prst="rect">
            <a:avLst/>
          </a:prstGeom>
        </p:spPr>
      </p:pic>
    </p:spTree>
    <p:extLst>
      <p:ext uri="{BB962C8B-B14F-4D97-AF65-F5344CB8AC3E}">
        <p14:creationId xmlns:p14="http://schemas.microsoft.com/office/powerpoint/2010/main" val="1683864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939419"/>
            <a:ext cx="8165592" cy="423193"/>
          </a:xfrm>
        </p:spPr>
        <p:txBody>
          <a:bodyPr/>
          <a:lstStyle/>
          <a:p>
            <a:r>
              <a:rPr lang="en-US" dirty="0"/>
              <a:t>Bad code pass through </a:t>
            </a:r>
            <a:r>
              <a:rPr lang="en-US" dirty="0" smtClean="0"/>
              <a:t/>
            </a:r>
            <a:br>
              <a:rPr lang="en-US" dirty="0" smtClean="0"/>
            </a:br>
            <a:r>
              <a:rPr lang="en-US" dirty="0"/>
              <a:t> </a:t>
            </a:r>
            <a:r>
              <a:rPr lang="en-US" dirty="0" smtClean="0"/>
              <a:t>    and </a:t>
            </a:r>
            <a:br>
              <a:rPr lang="en-US" dirty="0" smtClean="0"/>
            </a:br>
            <a:r>
              <a:rPr lang="en-US" dirty="0" smtClean="0"/>
              <a:t>it </a:t>
            </a:r>
            <a:r>
              <a:rPr lang="en-US" dirty="0"/>
              <a:t>came back after a long time as a bug.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447925"/>
            <a:ext cx="6096000" cy="2495550"/>
          </a:xfrm>
          <a:prstGeom prst="rect">
            <a:avLst/>
          </a:prstGeom>
        </p:spPr>
      </p:pic>
    </p:spTree>
    <p:extLst>
      <p:ext uri="{BB962C8B-B14F-4D97-AF65-F5344CB8AC3E}">
        <p14:creationId xmlns:p14="http://schemas.microsoft.com/office/powerpoint/2010/main" val="3896058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939419"/>
            <a:ext cx="8165592" cy="423193"/>
          </a:xfrm>
        </p:spPr>
        <p:txBody>
          <a:bodyPr/>
          <a:lstStyle/>
          <a:p>
            <a:r>
              <a:rPr lang="en-US" dirty="0"/>
              <a:t>What Tom learned from this?</a:t>
            </a:r>
          </a:p>
        </p:txBody>
      </p:sp>
      <p:sp>
        <p:nvSpPr>
          <p:cNvPr id="4" name="TextBox 3"/>
          <p:cNvSpPr txBox="1"/>
          <p:nvPr/>
        </p:nvSpPr>
        <p:spPr>
          <a:xfrm>
            <a:off x="1038225" y="2009775"/>
            <a:ext cx="2263055" cy="369332"/>
          </a:xfrm>
          <a:prstGeom prst="rect">
            <a:avLst/>
          </a:prstGeom>
          <a:noFill/>
        </p:spPr>
        <p:txBody>
          <a:bodyPr wrap="none" rtlCol="0">
            <a:spAutoFit/>
          </a:bodyPr>
          <a:lstStyle/>
          <a:p>
            <a:r>
              <a:rPr lang="en-US" dirty="0">
                <a:latin typeface="Sapient Centro Slab" pitchFamily="50" charset="0"/>
              </a:rPr>
              <a:t>Before each commit:</a:t>
            </a:r>
          </a:p>
        </p:txBody>
      </p:sp>
      <p:sp>
        <p:nvSpPr>
          <p:cNvPr id="5" name="TextBox 4"/>
          <p:cNvSpPr txBox="1"/>
          <p:nvPr/>
        </p:nvSpPr>
        <p:spPr>
          <a:xfrm>
            <a:off x="1190625" y="2486025"/>
            <a:ext cx="2935419" cy="369332"/>
          </a:xfrm>
          <a:prstGeom prst="rect">
            <a:avLst/>
          </a:prstGeom>
          <a:noFill/>
        </p:spPr>
        <p:txBody>
          <a:bodyPr wrap="none" rtlCol="0">
            <a:spAutoFit/>
          </a:bodyPr>
          <a:lstStyle/>
          <a:p>
            <a:r>
              <a:rPr lang="en-US" dirty="0">
                <a:latin typeface="Sapient Centro Slab" pitchFamily="50" charset="0"/>
              </a:rPr>
              <a:t>Do JavaScript syntax check</a:t>
            </a:r>
          </a:p>
        </p:txBody>
      </p:sp>
      <p:sp>
        <p:nvSpPr>
          <p:cNvPr id="6" name="TextBox 5"/>
          <p:cNvSpPr txBox="1"/>
          <p:nvPr/>
        </p:nvSpPr>
        <p:spPr>
          <a:xfrm>
            <a:off x="1190625" y="2933700"/>
            <a:ext cx="1680268" cy="369332"/>
          </a:xfrm>
          <a:prstGeom prst="rect">
            <a:avLst/>
          </a:prstGeom>
          <a:noFill/>
        </p:spPr>
        <p:txBody>
          <a:bodyPr wrap="none" rtlCol="0">
            <a:spAutoFit/>
          </a:bodyPr>
          <a:lstStyle/>
          <a:p>
            <a:r>
              <a:rPr lang="en-US" dirty="0">
                <a:latin typeface="Sapient Centro Slab" pitchFamily="50" charset="0"/>
              </a:rPr>
              <a:t>Do E2E testing</a:t>
            </a:r>
          </a:p>
        </p:txBody>
      </p:sp>
      <p:sp>
        <p:nvSpPr>
          <p:cNvPr id="7" name="TextBox 6"/>
          <p:cNvSpPr txBox="1"/>
          <p:nvPr/>
        </p:nvSpPr>
        <p:spPr>
          <a:xfrm>
            <a:off x="4448175" y="2486025"/>
            <a:ext cx="2285676" cy="369332"/>
          </a:xfrm>
          <a:prstGeom prst="rect">
            <a:avLst/>
          </a:prstGeom>
          <a:noFill/>
        </p:spPr>
        <p:txBody>
          <a:bodyPr wrap="square" rtlCol="0">
            <a:spAutoFit/>
          </a:bodyPr>
          <a:lstStyle/>
          <a:p>
            <a:r>
              <a:rPr lang="en-US" dirty="0" smtClean="0">
                <a:latin typeface="SapientSansBold" pitchFamily="2" charset="0"/>
              </a:rPr>
              <a:t>JSHINT</a:t>
            </a:r>
            <a:endParaRPr lang="en-US" dirty="0">
              <a:latin typeface="SapientSansBold" pitchFamily="2" charset="0"/>
            </a:endParaRPr>
          </a:p>
        </p:txBody>
      </p:sp>
      <p:sp>
        <p:nvSpPr>
          <p:cNvPr id="8" name="TextBox 7"/>
          <p:cNvSpPr txBox="1"/>
          <p:nvPr/>
        </p:nvSpPr>
        <p:spPr>
          <a:xfrm>
            <a:off x="4524375" y="2950607"/>
            <a:ext cx="2285676" cy="369332"/>
          </a:xfrm>
          <a:prstGeom prst="rect">
            <a:avLst/>
          </a:prstGeom>
          <a:noFill/>
        </p:spPr>
        <p:txBody>
          <a:bodyPr wrap="square" rtlCol="0">
            <a:spAutoFit/>
          </a:bodyPr>
          <a:lstStyle/>
          <a:p>
            <a:r>
              <a:rPr lang="en-US" dirty="0" smtClean="0">
                <a:latin typeface="SapientSansBold" pitchFamily="2" charset="0"/>
              </a:rPr>
              <a:t>PROTRACTOR</a:t>
            </a:r>
            <a:endParaRPr lang="en-US" dirty="0">
              <a:latin typeface="SapientSansBold" pitchFamily="2" charset="0"/>
            </a:endParaRPr>
          </a:p>
        </p:txBody>
      </p:sp>
      <p:sp>
        <p:nvSpPr>
          <p:cNvPr id="9" name="TextBox 8"/>
          <p:cNvSpPr txBox="1"/>
          <p:nvPr/>
        </p:nvSpPr>
        <p:spPr>
          <a:xfrm>
            <a:off x="1637363" y="4124325"/>
            <a:ext cx="4487212" cy="369332"/>
          </a:xfrm>
          <a:prstGeom prst="rect">
            <a:avLst/>
          </a:prstGeom>
          <a:noFill/>
        </p:spPr>
        <p:txBody>
          <a:bodyPr wrap="square" rtlCol="0">
            <a:spAutoFit/>
          </a:bodyPr>
          <a:lstStyle/>
          <a:p>
            <a:r>
              <a:rPr lang="en-US" dirty="0">
                <a:latin typeface="Sapient Centro Slab" pitchFamily="50" charset="0"/>
              </a:rPr>
              <a:t>How do I combine these tasks?</a:t>
            </a:r>
          </a:p>
        </p:txBody>
      </p:sp>
    </p:spTree>
    <p:extLst>
      <p:ext uri="{BB962C8B-B14F-4D97-AF65-F5344CB8AC3E}">
        <p14:creationId xmlns:p14="http://schemas.microsoft.com/office/powerpoint/2010/main" val="339476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939419"/>
            <a:ext cx="8165592" cy="423193"/>
          </a:xfrm>
        </p:spPr>
        <p:txBody>
          <a:bodyPr/>
          <a:lstStyle/>
          <a:p>
            <a:r>
              <a:rPr lang="en-US" dirty="0"/>
              <a:t>A Task runner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675" y="1781175"/>
            <a:ext cx="3429000" cy="4038600"/>
          </a:xfrm>
          <a:prstGeom prst="rect">
            <a:avLst/>
          </a:prstGeom>
        </p:spPr>
      </p:pic>
    </p:spTree>
    <p:extLst>
      <p:ext uri="{BB962C8B-B14F-4D97-AF65-F5344CB8AC3E}">
        <p14:creationId xmlns:p14="http://schemas.microsoft.com/office/powerpoint/2010/main" val="3537403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38" y="700428"/>
            <a:ext cx="8209524" cy="5457143"/>
          </a:xfrm>
          <a:prstGeom prst="rect">
            <a:avLst/>
          </a:prstGeom>
        </p:spPr>
      </p:pic>
    </p:spTree>
    <p:extLst>
      <p:ext uri="{BB962C8B-B14F-4D97-AF65-F5344CB8AC3E}">
        <p14:creationId xmlns:p14="http://schemas.microsoft.com/office/powerpoint/2010/main" val="2747911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939419"/>
            <a:ext cx="8165592" cy="423193"/>
          </a:xfrm>
        </p:spPr>
        <p:txBody>
          <a:bodyPr/>
          <a:lstStyle/>
          <a:p>
            <a:r>
              <a:rPr lang="en-US" dirty="0"/>
              <a:t>With Grunt to run all these tasks, </a:t>
            </a:r>
            <a:r>
              <a:rPr lang="en-US" dirty="0" smtClean="0"/>
              <a:t/>
            </a:r>
            <a:br>
              <a:rPr lang="en-US" dirty="0" smtClean="0"/>
            </a:br>
            <a:r>
              <a:rPr lang="en-US" dirty="0"/>
              <a:t> </a:t>
            </a:r>
            <a:r>
              <a:rPr lang="en-US" dirty="0" smtClean="0"/>
              <a:t>  Tom </a:t>
            </a:r>
            <a:r>
              <a:rPr lang="en-US" dirty="0"/>
              <a:t>&amp; Jerry lived happily coded after.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628900"/>
            <a:ext cx="2857500" cy="1600200"/>
          </a:xfrm>
          <a:prstGeom prst="rect">
            <a:avLst/>
          </a:prstGeom>
        </p:spPr>
      </p:pic>
    </p:spTree>
    <p:extLst>
      <p:ext uri="{BB962C8B-B14F-4D97-AF65-F5344CB8AC3E}">
        <p14:creationId xmlns:p14="http://schemas.microsoft.com/office/powerpoint/2010/main" val="2541167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571" y="3952875"/>
            <a:ext cx="1781175" cy="1905000"/>
          </a:xfrm>
          <a:prstGeom prst="rect">
            <a:avLst/>
          </a:prstGeom>
        </p:spPr>
      </p:pic>
      <p:sp>
        <p:nvSpPr>
          <p:cNvPr id="4" name="TextBox 3"/>
          <p:cNvSpPr txBox="1"/>
          <p:nvPr/>
        </p:nvSpPr>
        <p:spPr>
          <a:xfrm>
            <a:off x="752475" y="4267200"/>
            <a:ext cx="4432111" cy="646331"/>
          </a:xfrm>
          <a:prstGeom prst="rect">
            <a:avLst/>
          </a:prstGeom>
          <a:noFill/>
        </p:spPr>
        <p:txBody>
          <a:bodyPr wrap="none" rtlCol="0">
            <a:spAutoFit/>
          </a:bodyPr>
          <a:lstStyle/>
          <a:p>
            <a:r>
              <a:rPr lang="en-US" b="1" dirty="0"/>
              <a:t>Blog</a:t>
            </a:r>
            <a:r>
              <a:rPr lang="en-US" dirty="0"/>
              <a:t>: </a:t>
            </a:r>
            <a:r>
              <a:rPr lang="en-US" dirty="0">
                <a:hlinkClick r:id="rId3"/>
              </a:rPr>
              <a:t>http://</a:t>
            </a:r>
            <a:r>
              <a:rPr lang="en-US" dirty="0" smtClean="0">
                <a:hlinkClick r:id="rId3"/>
              </a:rPr>
              <a:t>programmerbuddy.blogspot.com</a:t>
            </a:r>
            <a:endParaRPr lang="en-US" dirty="0" smtClean="0"/>
          </a:p>
          <a:p>
            <a:r>
              <a:rPr lang="en-US" dirty="0"/>
              <a:t>@</a:t>
            </a:r>
            <a:r>
              <a:rPr lang="en-US" dirty="0" err="1"/>
              <a:t>jintoppy</a:t>
            </a:r>
            <a:endParaRPr lang="en-US" dirty="0"/>
          </a:p>
        </p:txBody>
      </p:sp>
      <p:sp>
        <p:nvSpPr>
          <p:cNvPr id="5" name="TextBox 4"/>
          <p:cNvSpPr txBox="1"/>
          <p:nvPr/>
        </p:nvSpPr>
        <p:spPr>
          <a:xfrm>
            <a:off x="7667625" y="5857875"/>
            <a:ext cx="1081193" cy="369332"/>
          </a:xfrm>
          <a:prstGeom prst="rect">
            <a:avLst/>
          </a:prstGeom>
          <a:noFill/>
        </p:spPr>
        <p:txBody>
          <a:bodyPr wrap="none" rtlCol="0">
            <a:spAutoFit/>
          </a:bodyPr>
          <a:lstStyle/>
          <a:p>
            <a:r>
              <a:rPr lang="en-US" dirty="0" err="1" smtClean="0"/>
              <a:t>Jinto</a:t>
            </a:r>
            <a:r>
              <a:rPr lang="en-US" dirty="0" smtClean="0"/>
              <a:t> Jose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 - </a:t>
            </a:r>
            <a:r>
              <a:rPr lang="en-US" dirty="0" err="1"/>
              <a:t>AngularJS</a:t>
            </a:r>
            <a:r>
              <a:rPr lang="en-US" dirty="0"/>
              <a:t> SPA project in Sapient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226797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Jerry added the functionalities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0930"/>
            <a:ext cx="9144000" cy="2107290"/>
          </a:xfrm>
          <a:prstGeom prst="rect">
            <a:avLst/>
          </a:prstGeom>
        </p:spPr>
      </p:pic>
      <p:sp>
        <p:nvSpPr>
          <p:cNvPr id="7" name="TextBox 6"/>
          <p:cNvSpPr txBox="1"/>
          <p:nvPr/>
        </p:nvSpPr>
        <p:spPr>
          <a:xfrm>
            <a:off x="2524125" y="4305300"/>
            <a:ext cx="2872902" cy="369332"/>
          </a:xfrm>
          <a:prstGeom prst="rect">
            <a:avLst/>
          </a:prstGeom>
          <a:noFill/>
        </p:spPr>
        <p:txBody>
          <a:bodyPr wrap="none" rtlCol="0">
            <a:spAutoFit/>
          </a:bodyPr>
          <a:lstStyle/>
          <a:p>
            <a:r>
              <a:rPr lang="en-US" dirty="0">
                <a:latin typeface="Sapient Centro Slab" pitchFamily="50" charset="0"/>
              </a:rPr>
              <a:t>Lets see the code in action</a:t>
            </a:r>
          </a:p>
        </p:txBody>
      </p:sp>
    </p:spTree>
    <p:extLst>
      <p:ext uri="{BB962C8B-B14F-4D97-AF65-F5344CB8AC3E}">
        <p14:creationId xmlns:p14="http://schemas.microsoft.com/office/powerpoint/2010/main" val="2381076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Then comes the Angular expert Tom to the team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2419350"/>
            <a:ext cx="2286000" cy="28003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550" y="2638962"/>
            <a:ext cx="4572000" cy="3429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314450"/>
            <a:ext cx="3048000" cy="2438400"/>
          </a:xfrm>
          <a:prstGeom prst="rect">
            <a:avLst/>
          </a:prstGeom>
        </p:spPr>
      </p:pic>
    </p:spTree>
    <p:extLst>
      <p:ext uri="{BB962C8B-B14F-4D97-AF65-F5344CB8AC3E}">
        <p14:creationId xmlns:p14="http://schemas.microsoft.com/office/powerpoint/2010/main" val="2928044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Made the changes and assigned to </a:t>
            </a:r>
            <a:r>
              <a:rPr lang="en-US" dirty="0" smtClean="0"/>
              <a:t>QA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686"/>
            <a:ext cx="9144000" cy="1840627"/>
          </a:xfrm>
          <a:prstGeom prst="rect">
            <a:avLst/>
          </a:prstGeom>
        </p:spPr>
      </p:pic>
      <p:sp>
        <p:nvSpPr>
          <p:cNvPr id="7" name="TextBox 6"/>
          <p:cNvSpPr txBox="1"/>
          <p:nvPr/>
        </p:nvSpPr>
        <p:spPr>
          <a:xfrm>
            <a:off x="2819400" y="4991100"/>
            <a:ext cx="2943434" cy="400110"/>
          </a:xfrm>
          <a:prstGeom prst="rect">
            <a:avLst/>
          </a:prstGeom>
          <a:noFill/>
        </p:spPr>
        <p:txBody>
          <a:bodyPr wrap="none" rtlCol="0">
            <a:spAutoFit/>
          </a:bodyPr>
          <a:lstStyle/>
          <a:p>
            <a:r>
              <a:rPr lang="en-US" dirty="0">
                <a:latin typeface="Sapient Centro Slab" pitchFamily="50" charset="0"/>
              </a:rPr>
              <a:t>Lets see the code in </a:t>
            </a:r>
            <a:r>
              <a:rPr lang="en-US" sz="2000" dirty="0">
                <a:latin typeface="Sapient Centro Slab" pitchFamily="50" charset="0"/>
              </a:rPr>
              <a:t>action</a:t>
            </a:r>
          </a:p>
        </p:txBody>
      </p:sp>
    </p:spTree>
    <p:extLst>
      <p:ext uri="{BB962C8B-B14F-4D97-AF65-F5344CB8AC3E}">
        <p14:creationId xmlns:p14="http://schemas.microsoft.com/office/powerpoint/2010/main" val="2343494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 BUG !! BUG !!</a:t>
            </a:r>
          </a:p>
        </p:txBody>
      </p:sp>
      <p:sp>
        <p:nvSpPr>
          <p:cNvPr id="7" name="TextBox 6"/>
          <p:cNvSpPr txBox="1"/>
          <p:nvPr/>
        </p:nvSpPr>
        <p:spPr>
          <a:xfrm>
            <a:off x="2819400" y="4991100"/>
            <a:ext cx="4366901" cy="400110"/>
          </a:xfrm>
          <a:prstGeom prst="rect">
            <a:avLst/>
          </a:prstGeom>
          <a:noFill/>
        </p:spPr>
        <p:txBody>
          <a:bodyPr wrap="none" rtlCol="0">
            <a:spAutoFit/>
          </a:bodyPr>
          <a:lstStyle/>
          <a:p>
            <a:r>
              <a:rPr lang="en-US" sz="2000" dirty="0">
                <a:latin typeface="Sapient Centro Slab" pitchFamily="50" charset="0"/>
              </a:rPr>
              <a:t>What</a:t>
            </a:r>
            <a:r>
              <a:rPr lang="en-US" dirty="0">
                <a:latin typeface="Sapient Centro Slab" pitchFamily="50" charset="0"/>
              </a:rPr>
              <a:t> happened? Lets see the code again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913" y="1676400"/>
            <a:ext cx="3571875" cy="2857500"/>
          </a:xfrm>
          <a:prstGeom prst="rect">
            <a:avLst/>
          </a:prstGeom>
        </p:spPr>
      </p:pic>
    </p:spTree>
    <p:extLst>
      <p:ext uri="{BB962C8B-B14F-4D97-AF65-F5344CB8AC3E}">
        <p14:creationId xmlns:p14="http://schemas.microsoft.com/office/powerpoint/2010/main" val="5900832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686"/>
            <a:ext cx="9144000" cy="1840628"/>
          </a:xfrm>
          <a:prstGeom prst="rect">
            <a:avLst/>
          </a:prstGeom>
        </p:spPr>
      </p:pic>
    </p:spTree>
    <p:extLst>
      <p:ext uri="{BB962C8B-B14F-4D97-AF65-F5344CB8AC3E}">
        <p14:creationId xmlns:p14="http://schemas.microsoft.com/office/powerpoint/2010/main" val="2944498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93775" y="3066117"/>
            <a:ext cx="7402449" cy="423193"/>
          </a:xfrm>
        </p:spPr>
        <p:txBody>
          <a:bodyPr/>
          <a:lstStyle/>
          <a:p>
            <a:r>
              <a:rPr lang="en-US" dirty="0"/>
              <a:t>SOLUTION- </a:t>
            </a:r>
            <a:r>
              <a:rPr lang="en-US" sz="2400" dirty="0"/>
              <a:t>Manual Testing Before each commit</a:t>
            </a:r>
          </a:p>
        </p:txBody>
      </p:sp>
    </p:spTree>
    <p:extLst>
      <p:ext uri="{BB962C8B-B14F-4D97-AF65-F5344CB8AC3E}">
        <p14:creationId xmlns:p14="http://schemas.microsoft.com/office/powerpoint/2010/main" val="1216399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726</TotalTime>
  <Words>284</Words>
  <Application>Microsoft Office PowerPoint</Application>
  <PresentationFormat>On-screen Show (4:3)</PresentationFormat>
  <Paragraphs>54</Paragraphs>
  <Slides>28</Slides>
  <Notes>0</Notes>
  <HiddenSlides>0</HiddenSlides>
  <MMClips>0</MMClips>
  <ScaleCrop>false</ScaleCrop>
  <HeadingPairs>
    <vt:vector size="4" baseType="variant">
      <vt:variant>
        <vt:lpstr>Theme</vt:lpstr>
      </vt:variant>
      <vt:variant>
        <vt:i4>6</vt:i4>
      </vt:variant>
      <vt:variant>
        <vt:lpstr>Slide Titles</vt:lpstr>
      </vt:variant>
      <vt:variant>
        <vt:i4>28</vt:i4>
      </vt:variant>
    </vt:vector>
  </HeadingPairs>
  <TitlesOfParts>
    <vt:vector size="34" baseType="lpstr">
      <vt:lpstr>Cover</vt:lpstr>
      <vt:lpstr>Divider</vt:lpstr>
      <vt:lpstr>Content — Body text &amp; bullet</vt:lpstr>
      <vt:lpstr>Content Heavy — SapientSans</vt:lpstr>
      <vt:lpstr>Content Heavy — Sapient Centro Slab</vt:lpstr>
      <vt:lpstr>Back Cover</vt:lpstr>
      <vt:lpstr>E2E Testing &amp; CSS Regression Testing of SPA</vt:lpstr>
      <vt:lpstr>How Rajnikanth update facebook status of his new movie?</vt:lpstr>
      <vt:lpstr>Story - AngularJS SPA project in Sapient</vt:lpstr>
      <vt:lpstr>Jerry added the functionalities</vt:lpstr>
      <vt:lpstr>Then comes the Angular expert Tom to the team</vt:lpstr>
      <vt:lpstr>Made the changes and assigned to QA</vt:lpstr>
      <vt:lpstr>BUG !! BUG !! BUG !!</vt:lpstr>
      <vt:lpstr>PowerPoint Presentation</vt:lpstr>
      <vt:lpstr>SOLUTION- Manual Testing Before each commit</vt:lpstr>
      <vt:lpstr>Feedback - Too slow in implementation</vt:lpstr>
      <vt:lpstr>An Angel came in his dreams..</vt:lpstr>
      <vt:lpstr>Found a solution!!What Tom did?</vt:lpstr>
      <vt:lpstr>PowerPoint Presentation</vt:lpstr>
      <vt:lpstr>What is E2E testing?</vt:lpstr>
      <vt:lpstr>WHY End-to-END test?</vt:lpstr>
      <vt:lpstr>What is Protractor?</vt:lpstr>
      <vt:lpstr>Anatomy of a Test</vt:lpstr>
      <vt:lpstr>Element Locators</vt:lpstr>
      <vt:lpstr>BACK TO OUR STORY</vt:lpstr>
      <vt:lpstr>Back to our story</vt:lpstr>
      <vt:lpstr>PowerPoint Presentation</vt:lpstr>
      <vt:lpstr>Like Humans,   Jerry also make mistakes often and the     priorities changes</vt:lpstr>
      <vt:lpstr>Bad code pass through       and  it came back after a long time as a bug.</vt:lpstr>
      <vt:lpstr>What Tom learned from this?</vt:lpstr>
      <vt:lpstr>A Task runner</vt:lpstr>
      <vt:lpstr>PowerPoint Presentation</vt:lpstr>
      <vt:lpstr>With Grunt to run all these tasks,     Tom &amp; Jerry lived happily coded after.</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102</cp:revision>
  <dcterms:created xsi:type="dcterms:W3CDTF">2013-05-02T18:01:03Z</dcterms:created>
  <dcterms:modified xsi:type="dcterms:W3CDTF">2014-06-05T12:00:08Z</dcterms:modified>
</cp:coreProperties>
</file>